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86" r:id="rId4"/>
    <p:sldId id="287" r:id="rId5"/>
    <p:sldId id="288" r:id="rId6"/>
    <p:sldId id="285" r:id="rId7"/>
    <p:sldId id="282" r:id="rId8"/>
    <p:sldId id="283" r:id="rId9"/>
    <p:sldId id="260" r:id="rId10"/>
    <p:sldId id="262" r:id="rId11"/>
    <p:sldId id="280" r:id="rId12"/>
    <p:sldId id="281" r:id="rId13"/>
    <p:sldId id="263" r:id="rId14"/>
    <p:sldId id="264" r:id="rId15"/>
    <p:sldId id="265" r:id="rId16"/>
    <p:sldId id="266" r:id="rId17"/>
    <p:sldId id="291" r:id="rId18"/>
    <p:sldId id="267" r:id="rId19"/>
    <p:sldId id="293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42230"/>
    <a:srgbClr val="C0041F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>
      <p:cViewPr>
        <p:scale>
          <a:sx n="107" d="100"/>
          <a:sy n="107" d="100"/>
        </p:scale>
        <p:origin x="-174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DCB0C7-C36A-48DE-9F61-DA34FAF88544}" type="doc">
      <dgm:prSet loTypeId="urn:microsoft.com/office/officeart/2005/8/layout/list1#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E6D8B792-052A-4871-A048-E09A3971F972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Совершенствовать формы  взаимодействия с семьями воспитанников с целью обеспечения полноценного развития ребёнка.</a:t>
          </a:r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A2F2A6-AB0B-404F-A44D-231DE23E3FBB}" type="parTrans" cxnId="{7C325D84-FCC1-4B98-8D96-8CF31225DCA8}">
      <dgm:prSet/>
      <dgm:spPr/>
      <dgm:t>
        <a:bodyPr/>
        <a:lstStyle/>
        <a:p>
          <a:endParaRPr lang="ru-RU"/>
        </a:p>
      </dgm:t>
    </dgm:pt>
    <dgm:pt modelId="{2F23484D-340F-415A-AC5C-6AD464FC9874}" type="sibTrans" cxnId="{7C325D84-FCC1-4B98-8D96-8CF31225DCA8}">
      <dgm:prSet/>
      <dgm:spPr/>
      <dgm:t>
        <a:bodyPr/>
        <a:lstStyle/>
        <a:p>
          <a:endParaRPr lang="ru-RU"/>
        </a:p>
      </dgm:t>
    </dgm:pt>
    <dgm:pt modelId="{9DAD3908-1660-4240-89F5-1D6C5BCC119A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Оптимизировать деятельность в направлении повышения профессионального мастерства.</a:t>
          </a:r>
          <a:endParaRPr lang="ru-RU" sz="700" b="1" dirty="0">
            <a:solidFill>
              <a:srgbClr val="002060"/>
            </a:solidFill>
          </a:endParaRPr>
        </a:p>
      </dgm:t>
    </dgm:pt>
    <dgm:pt modelId="{52E47F7A-CB8F-49EB-A230-E1F7194C9800}" type="parTrans" cxnId="{6689D2F0-C38E-4266-B135-7155C6BA7DC9}">
      <dgm:prSet/>
      <dgm:spPr/>
      <dgm:t>
        <a:bodyPr/>
        <a:lstStyle/>
        <a:p>
          <a:endParaRPr lang="ru-RU"/>
        </a:p>
      </dgm:t>
    </dgm:pt>
    <dgm:pt modelId="{FA182865-C65B-4D13-A687-08A6FC8B4860}" type="sibTrans" cxnId="{6689D2F0-C38E-4266-B135-7155C6BA7DC9}">
      <dgm:prSet/>
      <dgm:spPr/>
      <dgm:t>
        <a:bodyPr/>
        <a:lstStyle/>
        <a:p>
          <a:endParaRPr lang="ru-RU"/>
        </a:p>
      </dgm:t>
    </dgm:pt>
    <dgm:pt modelId="{909F90AD-489A-490F-BF5E-AEE39D65417C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Повысить уровень социально- нравственного развития дошкольников в различных видах  детской деятельности.</a:t>
          </a:r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2B4A2C-E93E-4778-9D01-3F74AAC9AC92}" type="parTrans" cxnId="{CD7D5DC6-80A7-4C14-A130-DAB990FC66BC}">
      <dgm:prSet/>
      <dgm:spPr/>
      <dgm:t>
        <a:bodyPr/>
        <a:lstStyle/>
        <a:p>
          <a:endParaRPr lang="ru-RU"/>
        </a:p>
      </dgm:t>
    </dgm:pt>
    <dgm:pt modelId="{B08CD84C-086E-4329-BE4C-8438D55788FC}" type="sibTrans" cxnId="{CD7D5DC6-80A7-4C14-A130-DAB990FC66BC}">
      <dgm:prSet/>
      <dgm:spPr/>
      <dgm:t>
        <a:bodyPr/>
        <a:lstStyle/>
        <a:p>
          <a:endParaRPr lang="ru-RU"/>
        </a:p>
      </dgm:t>
    </dgm:pt>
    <dgm:pt modelId="{FA27890B-CA1B-4E8F-8081-FF7A8B695E35}" type="pres">
      <dgm:prSet presAssocID="{C0DCB0C7-C36A-48DE-9F61-DA34FAF8854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637B1F-7961-4C10-BCB6-0FF2E7C4F83B}" type="pres">
      <dgm:prSet presAssocID="{E6D8B792-052A-4871-A048-E09A3971F972}" presName="parentLin" presStyleCnt="0"/>
      <dgm:spPr/>
    </dgm:pt>
    <dgm:pt modelId="{DDBB3496-2319-4F8E-BC5D-59D4D74AEB56}" type="pres">
      <dgm:prSet presAssocID="{E6D8B792-052A-4871-A048-E09A3971F97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DE9DC7C-5529-4DA1-BC75-BB5CDEF01152}" type="pres">
      <dgm:prSet presAssocID="{E6D8B792-052A-4871-A048-E09A3971F972}" presName="parentText" presStyleLbl="node1" presStyleIdx="0" presStyleCnt="3" custScaleX="139447" custScaleY="1109321" custLinFactY="-100000" custLinFactNeighborX="-49280" custLinFactNeighborY="-1163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CFE9C-2584-402C-971C-D6C83D65862F}" type="pres">
      <dgm:prSet presAssocID="{E6D8B792-052A-4871-A048-E09A3971F972}" presName="negativeSpace" presStyleCnt="0"/>
      <dgm:spPr/>
    </dgm:pt>
    <dgm:pt modelId="{C694C9A3-AAF8-4609-B663-9FD8FA6D16AC}" type="pres">
      <dgm:prSet presAssocID="{E6D8B792-052A-4871-A048-E09A3971F972}" presName="childText" presStyleLbl="conFgAcc1" presStyleIdx="0" presStyleCnt="3" custScaleX="100000" custScaleY="86046" custLinFactY="-87113" custLinFactNeighborY="-100000">
        <dgm:presLayoutVars>
          <dgm:bulletEnabled val="1"/>
        </dgm:presLayoutVars>
      </dgm:prSet>
      <dgm:spPr/>
    </dgm:pt>
    <dgm:pt modelId="{F52B034E-5209-46D4-A19B-D2F38694399A}" type="pres">
      <dgm:prSet presAssocID="{2F23484D-340F-415A-AC5C-6AD464FC9874}" presName="spaceBetweenRectangles" presStyleCnt="0"/>
      <dgm:spPr/>
    </dgm:pt>
    <dgm:pt modelId="{F24C9FD7-13B0-4E50-801B-7336708D98EC}" type="pres">
      <dgm:prSet presAssocID="{9DAD3908-1660-4240-89F5-1D6C5BCC119A}" presName="parentLin" presStyleCnt="0"/>
      <dgm:spPr/>
    </dgm:pt>
    <dgm:pt modelId="{82484C5F-0E98-4A60-9AD4-C28B0C5998D6}" type="pres">
      <dgm:prSet presAssocID="{9DAD3908-1660-4240-89F5-1D6C5BCC119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58ADA09-BCB0-46E2-8A2B-3BCDA75E9ACB}" type="pres">
      <dgm:prSet presAssocID="{9DAD3908-1660-4240-89F5-1D6C5BCC119A}" presName="parentText" presStyleLbl="node1" presStyleIdx="1" presStyleCnt="3" custScaleX="150191" custScaleY="998371" custLinFactNeighborX="-72784" custLinFactNeighborY="-380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3AC1B-CBCD-4FCE-A426-DA02793EE576}" type="pres">
      <dgm:prSet presAssocID="{9DAD3908-1660-4240-89F5-1D6C5BCC119A}" presName="negativeSpace" presStyleCnt="0"/>
      <dgm:spPr/>
    </dgm:pt>
    <dgm:pt modelId="{A67E635D-0E89-4005-B131-2AE9E9E93999}" type="pres">
      <dgm:prSet presAssocID="{9DAD3908-1660-4240-89F5-1D6C5BCC119A}" presName="childText" presStyleLbl="conFgAcc1" presStyleIdx="1" presStyleCnt="3" custScaleX="100000" custScaleY="102378" custLinFactY="80337" custLinFactNeighborY="100000">
        <dgm:presLayoutVars>
          <dgm:bulletEnabled val="1"/>
        </dgm:presLayoutVars>
      </dgm:prSet>
      <dgm:spPr/>
    </dgm:pt>
    <dgm:pt modelId="{EEA1C97C-7A75-4AE0-BAF6-FE5DE48ABE70}" type="pres">
      <dgm:prSet presAssocID="{FA182865-C65B-4D13-A687-08A6FC8B4860}" presName="spaceBetweenRectangles" presStyleCnt="0"/>
      <dgm:spPr/>
    </dgm:pt>
    <dgm:pt modelId="{F8761093-CE73-4CA1-9218-A691F1546D92}" type="pres">
      <dgm:prSet presAssocID="{909F90AD-489A-490F-BF5E-AEE39D65417C}" presName="parentLin" presStyleCnt="0"/>
      <dgm:spPr/>
    </dgm:pt>
    <dgm:pt modelId="{8F0F025E-2BAE-4AC5-B83D-B47CE582960C}" type="pres">
      <dgm:prSet presAssocID="{909F90AD-489A-490F-BF5E-AEE39D65417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C10565D-5242-4D0B-8497-376C72D73C63}" type="pres">
      <dgm:prSet presAssocID="{909F90AD-489A-490F-BF5E-AEE39D65417C}" presName="parentText" presStyleLbl="node1" presStyleIdx="2" presStyleCnt="3" custScaleX="139002" custScaleY="1107628" custLinFactY="27542" custLinFactNeighborX="-7471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4ECD0-F20D-4AE1-AEBB-4111B59C35B7}" type="pres">
      <dgm:prSet presAssocID="{909F90AD-489A-490F-BF5E-AEE39D65417C}" presName="negativeSpace" presStyleCnt="0"/>
      <dgm:spPr/>
    </dgm:pt>
    <dgm:pt modelId="{E3479487-D1D6-4422-907A-E6A266228257}" type="pres">
      <dgm:prSet presAssocID="{909F90AD-489A-490F-BF5E-AEE39D65417C}" presName="childText" presStyleLbl="conFgAcc1" presStyleIdx="2" presStyleCnt="3" custScaleY="99998" custLinFactY="164909" custLinFactNeighborY="200000">
        <dgm:presLayoutVars>
          <dgm:bulletEnabled val="1"/>
        </dgm:presLayoutVars>
      </dgm:prSet>
      <dgm:spPr/>
    </dgm:pt>
  </dgm:ptLst>
  <dgm:cxnLst>
    <dgm:cxn modelId="{6689D2F0-C38E-4266-B135-7155C6BA7DC9}" srcId="{C0DCB0C7-C36A-48DE-9F61-DA34FAF88544}" destId="{9DAD3908-1660-4240-89F5-1D6C5BCC119A}" srcOrd="1" destOrd="0" parTransId="{52E47F7A-CB8F-49EB-A230-E1F7194C9800}" sibTransId="{FA182865-C65B-4D13-A687-08A6FC8B4860}"/>
    <dgm:cxn modelId="{18533E5E-52F2-4E1C-A32D-D5B7DBBB3B0D}" type="presOf" srcId="{9DAD3908-1660-4240-89F5-1D6C5BCC119A}" destId="{82484C5F-0E98-4A60-9AD4-C28B0C5998D6}" srcOrd="0" destOrd="0" presId="urn:microsoft.com/office/officeart/2005/8/layout/list1#2"/>
    <dgm:cxn modelId="{7C325D84-FCC1-4B98-8D96-8CF31225DCA8}" srcId="{C0DCB0C7-C36A-48DE-9F61-DA34FAF88544}" destId="{E6D8B792-052A-4871-A048-E09A3971F972}" srcOrd="0" destOrd="0" parTransId="{C6A2F2A6-AB0B-404F-A44D-231DE23E3FBB}" sibTransId="{2F23484D-340F-415A-AC5C-6AD464FC9874}"/>
    <dgm:cxn modelId="{CD7D5DC6-80A7-4C14-A130-DAB990FC66BC}" srcId="{C0DCB0C7-C36A-48DE-9F61-DA34FAF88544}" destId="{909F90AD-489A-490F-BF5E-AEE39D65417C}" srcOrd="2" destOrd="0" parTransId="{7C2B4A2C-E93E-4778-9D01-3F74AAC9AC92}" sibTransId="{B08CD84C-086E-4329-BE4C-8438D55788FC}"/>
    <dgm:cxn modelId="{B6567580-2DDA-48C3-B82C-48ED76D3FD4C}" type="presOf" srcId="{E6D8B792-052A-4871-A048-E09A3971F972}" destId="{ADE9DC7C-5529-4DA1-BC75-BB5CDEF01152}" srcOrd="1" destOrd="0" presId="urn:microsoft.com/office/officeart/2005/8/layout/list1#2"/>
    <dgm:cxn modelId="{50E08635-E28E-4B93-A17C-7C93208A9066}" type="presOf" srcId="{909F90AD-489A-490F-BF5E-AEE39D65417C}" destId="{8C10565D-5242-4D0B-8497-376C72D73C63}" srcOrd="1" destOrd="0" presId="urn:microsoft.com/office/officeart/2005/8/layout/list1#2"/>
    <dgm:cxn modelId="{59ACF07A-012C-4DFC-B6D8-ECD2344EF032}" type="presOf" srcId="{E6D8B792-052A-4871-A048-E09A3971F972}" destId="{DDBB3496-2319-4F8E-BC5D-59D4D74AEB56}" srcOrd="0" destOrd="0" presId="urn:microsoft.com/office/officeart/2005/8/layout/list1#2"/>
    <dgm:cxn modelId="{139C230D-20FD-486C-8B86-2B6E61EC97F8}" type="presOf" srcId="{C0DCB0C7-C36A-48DE-9F61-DA34FAF88544}" destId="{FA27890B-CA1B-4E8F-8081-FF7A8B695E35}" srcOrd="0" destOrd="0" presId="urn:microsoft.com/office/officeart/2005/8/layout/list1#2"/>
    <dgm:cxn modelId="{FA582543-76A8-4DC0-8C8D-ABBF9EAC61C3}" type="presOf" srcId="{9DAD3908-1660-4240-89F5-1D6C5BCC119A}" destId="{A58ADA09-BCB0-46E2-8A2B-3BCDA75E9ACB}" srcOrd="1" destOrd="0" presId="urn:microsoft.com/office/officeart/2005/8/layout/list1#2"/>
    <dgm:cxn modelId="{7D0EEE27-DBD3-47D0-907F-03C07FD6023D}" type="presOf" srcId="{909F90AD-489A-490F-BF5E-AEE39D65417C}" destId="{8F0F025E-2BAE-4AC5-B83D-B47CE582960C}" srcOrd="0" destOrd="0" presId="urn:microsoft.com/office/officeart/2005/8/layout/list1#2"/>
    <dgm:cxn modelId="{6DD01941-E582-496B-B6D2-5AD2BC018E73}" type="presParOf" srcId="{FA27890B-CA1B-4E8F-8081-FF7A8B695E35}" destId="{11637B1F-7961-4C10-BCB6-0FF2E7C4F83B}" srcOrd="0" destOrd="0" presId="urn:microsoft.com/office/officeart/2005/8/layout/list1#2"/>
    <dgm:cxn modelId="{AA3E2A6F-5392-4F51-8FB1-5BE002E452D4}" type="presParOf" srcId="{11637B1F-7961-4C10-BCB6-0FF2E7C4F83B}" destId="{DDBB3496-2319-4F8E-BC5D-59D4D74AEB56}" srcOrd="0" destOrd="0" presId="urn:microsoft.com/office/officeart/2005/8/layout/list1#2"/>
    <dgm:cxn modelId="{AEB11BC7-FF0A-40D7-B33B-22EA8E0E1A63}" type="presParOf" srcId="{11637B1F-7961-4C10-BCB6-0FF2E7C4F83B}" destId="{ADE9DC7C-5529-4DA1-BC75-BB5CDEF01152}" srcOrd="1" destOrd="0" presId="urn:microsoft.com/office/officeart/2005/8/layout/list1#2"/>
    <dgm:cxn modelId="{A3027295-CD08-422B-8398-14CDD0520241}" type="presParOf" srcId="{FA27890B-CA1B-4E8F-8081-FF7A8B695E35}" destId="{CFACFE9C-2584-402C-971C-D6C83D65862F}" srcOrd="1" destOrd="0" presId="urn:microsoft.com/office/officeart/2005/8/layout/list1#2"/>
    <dgm:cxn modelId="{DFFAB782-9C5C-464A-96E6-C1FCC03ECE47}" type="presParOf" srcId="{FA27890B-CA1B-4E8F-8081-FF7A8B695E35}" destId="{C694C9A3-AAF8-4609-B663-9FD8FA6D16AC}" srcOrd="2" destOrd="0" presId="urn:microsoft.com/office/officeart/2005/8/layout/list1#2"/>
    <dgm:cxn modelId="{BD163B3E-0791-4FF0-950D-5EDBE337B64F}" type="presParOf" srcId="{FA27890B-CA1B-4E8F-8081-FF7A8B695E35}" destId="{F52B034E-5209-46D4-A19B-D2F38694399A}" srcOrd="3" destOrd="0" presId="urn:microsoft.com/office/officeart/2005/8/layout/list1#2"/>
    <dgm:cxn modelId="{9B102424-9532-4280-9674-9027E7071B76}" type="presParOf" srcId="{FA27890B-CA1B-4E8F-8081-FF7A8B695E35}" destId="{F24C9FD7-13B0-4E50-801B-7336708D98EC}" srcOrd="4" destOrd="0" presId="urn:microsoft.com/office/officeart/2005/8/layout/list1#2"/>
    <dgm:cxn modelId="{FDE3EA44-EAE9-4E11-9BFA-18AD8DEF1F1C}" type="presParOf" srcId="{F24C9FD7-13B0-4E50-801B-7336708D98EC}" destId="{82484C5F-0E98-4A60-9AD4-C28B0C5998D6}" srcOrd="0" destOrd="0" presId="urn:microsoft.com/office/officeart/2005/8/layout/list1#2"/>
    <dgm:cxn modelId="{699A1B88-07F4-4443-81F0-B29CCDF3B9A8}" type="presParOf" srcId="{F24C9FD7-13B0-4E50-801B-7336708D98EC}" destId="{A58ADA09-BCB0-46E2-8A2B-3BCDA75E9ACB}" srcOrd="1" destOrd="0" presId="urn:microsoft.com/office/officeart/2005/8/layout/list1#2"/>
    <dgm:cxn modelId="{17F20316-232C-4CD0-B5A0-083B3B0D5A72}" type="presParOf" srcId="{FA27890B-CA1B-4E8F-8081-FF7A8B695E35}" destId="{5C43AC1B-CBCD-4FCE-A426-DA02793EE576}" srcOrd="5" destOrd="0" presId="urn:microsoft.com/office/officeart/2005/8/layout/list1#2"/>
    <dgm:cxn modelId="{F0C0C7A0-441E-4639-B6F5-3725D79F3F67}" type="presParOf" srcId="{FA27890B-CA1B-4E8F-8081-FF7A8B695E35}" destId="{A67E635D-0E89-4005-B131-2AE9E9E93999}" srcOrd="6" destOrd="0" presId="urn:microsoft.com/office/officeart/2005/8/layout/list1#2"/>
    <dgm:cxn modelId="{A3D24DEA-B3D3-4CB7-BF26-27B7D67627CF}" type="presParOf" srcId="{FA27890B-CA1B-4E8F-8081-FF7A8B695E35}" destId="{EEA1C97C-7A75-4AE0-BAF6-FE5DE48ABE70}" srcOrd="7" destOrd="0" presId="urn:microsoft.com/office/officeart/2005/8/layout/list1#2"/>
    <dgm:cxn modelId="{7393F592-A579-4635-BAC5-F36913FAB325}" type="presParOf" srcId="{FA27890B-CA1B-4E8F-8081-FF7A8B695E35}" destId="{F8761093-CE73-4CA1-9218-A691F1546D92}" srcOrd="8" destOrd="0" presId="urn:microsoft.com/office/officeart/2005/8/layout/list1#2"/>
    <dgm:cxn modelId="{1E9CA446-6D51-4871-B789-14302DFB39F6}" type="presParOf" srcId="{F8761093-CE73-4CA1-9218-A691F1546D92}" destId="{8F0F025E-2BAE-4AC5-B83D-B47CE582960C}" srcOrd="0" destOrd="0" presId="urn:microsoft.com/office/officeart/2005/8/layout/list1#2"/>
    <dgm:cxn modelId="{79D18557-1CA1-4644-AE74-0D51F6E813B0}" type="presParOf" srcId="{F8761093-CE73-4CA1-9218-A691F1546D92}" destId="{8C10565D-5242-4D0B-8497-376C72D73C63}" srcOrd="1" destOrd="0" presId="urn:microsoft.com/office/officeart/2005/8/layout/list1#2"/>
    <dgm:cxn modelId="{C452D16D-5E88-4839-AFBF-97B52569E287}" type="presParOf" srcId="{FA27890B-CA1B-4E8F-8081-FF7A8B695E35}" destId="{EAE4ECD0-F20D-4AE1-AEBB-4111B59C35B7}" srcOrd="9" destOrd="0" presId="urn:microsoft.com/office/officeart/2005/8/layout/list1#2"/>
    <dgm:cxn modelId="{E2CD200F-2CA6-4B51-8FB1-2F27E678B29F}" type="presParOf" srcId="{FA27890B-CA1B-4E8F-8081-FF7A8B695E35}" destId="{E3479487-D1D6-4422-907A-E6A266228257}" srcOrd="10" destOrd="0" presId="urn:microsoft.com/office/officeart/2005/8/layout/list1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94C9A3-AAF8-4609-B663-9FD8FA6D16AC}">
      <dsp:nvSpPr>
        <dsp:cNvPr id="0" name=""/>
        <dsp:cNvSpPr/>
      </dsp:nvSpPr>
      <dsp:spPr>
        <a:xfrm>
          <a:off x="0" y="1872207"/>
          <a:ext cx="5832648" cy="1084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E9DC7C-5529-4DA1-BC75-BB5CDEF01152}">
      <dsp:nvSpPr>
        <dsp:cNvPr id="0" name=""/>
        <dsp:cNvSpPr/>
      </dsp:nvSpPr>
      <dsp:spPr>
        <a:xfrm>
          <a:off x="144015" y="126010"/>
          <a:ext cx="5543297" cy="16373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322" tIns="0" rIns="1543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Совершенствовать формы  взаимодействия с семьями воспитанников с целью обеспечения полноценного развития ребёнка.</a:t>
          </a: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015" y="126010"/>
        <a:ext cx="5543297" cy="1637357"/>
      </dsp:txXfrm>
    </dsp:sp>
    <dsp:sp modelId="{A67E635D-0E89-4005-B131-2AE9E9E93999}">
      <dsp:nvSpPr>
        <dsp:cNvPr id="0" name=""/>
        <dsp:cNvSpPr/>
      </dsp:nvSpPr>
      <dsp:spPr>
        <a:xfrm>
          <a:off x="0" y="3672407"/>
          <a:ext cx="5832648" cy="1289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8ADA09-BCB0-46E2-8A2B-3BCDA75E9ACB}">
      <dsp:nvSpPr>
        <dsp:cNvPr id="0" name=""/>
        <dsp:cNvSpPr/>
      </dsp:nvSpPr>
      <dsp:spPr>
        <a:xfrm>
          <a:off x="72007" y="2088231"/>
          <a:ext cx="5563184" cy="1473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322" tIns="0" rIns="1543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Оптимизировать деятельность в направлении повышения профессионального мастерства.</a:t>
          </a:r>
          <a:endParaRPr lang="ru-RU" sz="700" b="1" kern="1200" dirty="0">
            <a:solidFill>
              <a:srgbClr val="002060"/>
            </a:solidFill>
          </a:endParaRPr>
        </a:p>
      </dsp:txBody>
      <dsp:txXfrm>
        <a:off x="72007" y="2088231"/>
        <a:ext cx="5563184" cy="1473595"/>
      </dsp:txXfrm>
    </dsp:sp>
    <dsp:sp modelId="{E3479487-D1D6-4422-907A-E6A266228257}">
      <dsp:nvSpPr>
        <dsp:cNvPr id="0" name=""/>
        <dsp:cNvSpPr/>
      </dsp:nvSpPr>
      <dsp:spPr>
        <a:xfrm>
          <a:off x="0" y="5616623"/>
          <a:ext cx="5832648" cy="1259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0565D-5242-4D0B-8497-376C72D73C63}">
      <dsp:nvSpPr>
        <dsp:cNvPr id="0" name=""/>
        <dsp:cNvSpPr/>
      </dsp:nvSpPr>
      <dsp:spPr>
        <a:xfrm>
          <a:off x="72008" y="3888431"/>
          <a:ext cx="5542234" cy="16348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322" tIns="0" rIns="1543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Повысить уровень социально- нравственного развития дошкольников в различных видах  детской деятельности.</a:t>
          </a: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008" y="3888431"/>
        <a:ext cx="5542234" cy="1634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2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0718" y="1052736"/>
            <a:ext cx="6017626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95325"/>
            <a:ext cx="8291264" cy="39498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9512" y="51940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4248472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4248472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0619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12633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50619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2633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4641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1940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999381"/>
            <a:ext cx="82912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70C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0C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0C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9524" y="764704"/>
            <a:ext cx="7300908" cy="2952328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</a:t>
            </a:r>
            <a:br>
              <a:rPr lang="ru-RU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портфель</a:t>
            </a:r>
            <a:br>
              <a:rPr lang="ru-RU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27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моё портфолио)</a:t>
            </a:r>
            <a:r>
              <a:rPr lang="ru-RU" sz="27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7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</a:br>
            <a:endParaRPr lang="ru-RU" sz="2700" b="1" dirty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3738" y="5013176"/>
            <a:ext cx="35847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</a:t>
            </a:r>
          </a:p>
          <a:p>
            <a:pPr algn="ctr"/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Джамалутдинова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И.М-Ш..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85338" y="5730934"/>
            <a:ext cx="15924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с.Каранайаул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16632"/>
            <a:ext cx="6778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 ДОУ «  Детский сад «Соколенок»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с.Каранайаул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днс\Downloads\ec924fa2-43f7-48e6-8048-45ac60ccfced (1).JPGec924fa2-43f7-48e6-8048-45ac60ccfced (1)"/>
          <p:cNvPicPr>
            <a:picLocks noChangeAspect="1" noChangeArrowheads="1"/>
          </p:cNvPicPr>
          <p:nvPr/>
        </p:nvPicPr>
        <p:blipFill>
          <a:blip r:embed="rId3" cstate="print">
            <a:lum contrast="26000"/>
          </a:blip>
          <a:srcRect/>
          <a:stretch>
            <a:fillRect/>
          </a:stretch>
        </p:blipFill>
        <p:spPr bwMode="auto">
          <a:xfrm>
            <a:off x="471170" y="2349500"/>
            <a:ext cx="2675255" cy="3528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98235" y="0"/>
            <a:ext cx="7272808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 приоритетные задачи :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619672" y="692696"/>
          <a:ext cx="583264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28728" y="214290"/>
            <a:ext cx="6087820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B4223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Педагогические технологии,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B42230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B4223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используемые мной в работе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82" name="Document"/>
          <p:cNvSpPr>
            <a:spLocks noEditPoints="1" noChangeArrowheads="1"/>
          </p:cNvSpPr>
          <p:nvPr/>
        </p:nvSpPr>
        <p:spPr bwMode="auto">
          <a:xfrm>
            <a:off x="285720" y="1785926"/>
            <a:ext cx="2428892" cy="933450"/>
          </a:xfrm>
          <a:custGeom>
            <a:avLst/>
            <a:gdLst>
              <a:gd name="T0" fmla="*/ 1019861 w 21600"/>
              <a:gd name="T1" fmla="*/ 934833 h 21600"/>
              <a:gd name="T2" fmla="*/ 8059 w 21600"/>
              <a:gd name="T3" fmla="*/ 468843 h 21600"/>
              <a:gd name="T4" fmla="*/ 1019861 w 21600"/>
              <a:gd name="T5" fmla="*/ 3500 h 21600"/>
              <a:gd name="T6" fmla="*/ 2057925 w 21600"/>
              <a:gd name="T7" fmla="*/ 460329 h 21600"/>
              <a:gd name="T8" fmla="*/ 1019861 w 21600"/>
              <a:gd name="T9" fmla="*/ 934833 h 21600"/>
              <a:gd name="T10" fmla="*/ 0 w 21600"/>
              <a:gd name="T11" fmla="*/ 0 h 21600"/>
              <a:gd name="T12" fmla="*/ 2047875 w 21600"/>
              <a:gd name="T13" fmla="*/ 0 h 21600"/>
              <a:gd name="T14" fmla="*/ 2047875 w 21600"/>
              <a:gd name="T15" fmla="*/ 93345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0A7C2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Document"/>
          <p:cNvSpPr>
            <a:spLocks noEditPoints="1" noChangeArrowheads="1"/>
          </p:cNvSpPr>
          <p:nvPr/>
        </p:nvSpPr>
        <p:spPr bwMode="auto">
          <a:xfrm>
            <a:off x="428596" y="3143248"/>
            <a:ext cx="2047875" cy="933450"/>
          </a:xfrm>
          <a:custGeom>
            <a:avLst/>
            <a:gdLst>
              <a:gd name="T0" fmla="*/ 1019861 w 21600"/>
              <a:gd name="T1" fmla="*/ 934833 h 21600"/>
              <a:gd name="T2" fmla="*/ 8059 w 21600"/>
              <a:gd name="T3" fmla="*/ 468843 h 21600"/>
              <a:gd name="T4" fmla="*/ 1019861 w 21600"/>
              <a:gd name="T5" fmla="*/ 3500 h 21600"/>
              <a:gd name="T6" fmla="*/ 2057925 w 21600"/>
              <a:gd name="T7" fmla="*/ 460329 h 21600"/>
              <a:gd name="T8" fmla="*/ 1019861 w 21600"/>
              <a:gd name="T9" fmla="*/ 934833 h 21600"/>
              <a:gd name="T10" fmla="*/ 0 w 21600"/>
              <a:gd name="T11" fmla="*/ 0 h 21600"/>
              <a:gd name="T12" fmla="*/ 2047875 w 21600"/>
              <a:gd name="T13" fmla="*/ 0 h 21600"/>
              <a:gd name="T14" fmla="*/ 2047875 w 21600"/>
              <a:gd name="T15" fmla="*/ 93345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0A7C2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проблемного обучения.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Document"/>
          <p:cNvSpPr>
            <a:spLocks noEditPoints="1" noChangeArrowheads="1"/>
          </p:cNvSpPr>
          <p:nvPr/>
        </p:nvSpPr>
        <p:spPr bwMode="auto">
          <a:xfrm>
            <a:off x="428596" y="4429132"/>
            <a:ext cx="2047875" cy="933450"/>
          </a:xfrm>
          <a:custGeom>
            <a:avLst/>
            <a:gdLst>
              <a:gd name="T0" fmla="*/ 1019861 w 21600"/>
              <a:gd name="T1" fmla="*/ 934833 h 21600"/>
              <a:gd name="T2" fmla="*/ 8059 w 21600"/>
              <a:gd name="T3" fmla="*/ 468843 h 21600"/>
              <a:gd name="T4" fmla="*/ 1019861 w 21600"/>
              <a:gd name="T5" fmla="*/ 3500 h 21600"/>
              <a:gd name="T6" fmla="*/ 2057925 w 21600"/>
              <a:gd name="T7" fmla="*/ 460329 h 21600"/>
              <a:gd name="T8" fmla="*/ 1019861 w 21600"/>
              <a:gd name="T9" fmla="*/ 934833 h 21600"/>
              <a:gd name="T10" fmla="*/ 0 w 21600"/>
              <a:gd name="T11" fmla="*/ 0 h 21600"/>
              <a:gd name="T12" fmla="*/ 2047875 w 21600"/>
              <a:gd name="T13" fmla="*/ 0 h 21600"/>
              <a:gd name="T14" fmla="*/ 2047875 w 21600"/>
              <a:gd name="T15" fmla="*/ 93345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0A7C2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Личностно-ориентированные технологии.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85" name="Document"/>
          <p:cNvSpPr>
            <a:spLocks noEditPoints="1" noChangeArrowheads="1"/>
          </p:cNvSpPr>
          <p:nvPr/>
        </p:nvSpPr>
        <p:spPr bwMode="auto">
          <a:xfrm>
            <a:off x="3357554" y="1571612"/>
            <a:ext cx="2047875" cy="933450"/>
          </a:xfrm>
          <a:custGeom>
            <a:avLst/>
            <a:gdLst>
              <a:gd name="T0" fmla="*/ 1019861 w 21600"/>
              <a:gd name="T1" fmla="*/ 934833 h 21600"/>
              <a:gd name="T2" fmla="*/ 8059 w 21600"/>
              <a:gd name="T3" fmla="*/ 468843 h 21600"/>
              <a:gd name="T4" fmla="*/ 1019861 w 21600"/>
              <a:gd name="T5" fmla="*/ 3500 h 21600"/>
              <a:gd name="T6" fmla="*/ 2057925 w 21600"/>
              <a:gd name="T7" fmla="*/ 460329 h 21600"/>
              <a:gd name="T8" fmla="*/ 1019861 w 21600"/>
              <a:gd name="T9" fmla="*/ 934833 h 21600"/>
              <a:gd name="T10" fmla="*/ 0 w 21600"/>
              <a:gd name="T11" fmla="*/ 0 h 21600"/>
              <a:gd name="T12" fmla="*/ 2047875 w 21600"/>
              <a:gd name="T13" fmla="*/ 0 h 21600"/>
              <a:gd name="T14" fmla="*/ 2047875 w 21600"/>
              <a:gd name="T15" fmla="*/ 93345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0A7C2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проектного обучения.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6" name="Document"/>
          <p:cNvSpPr>
            <a:spLocks noEditPoints="1" noChangeArrowheads="1"/>
          </p:cNvSpPr>
          <p:nvPr/>
        </p:nvSpPr>
        <p:spPr bwMode="auto">
          <a:xfrm>
            <a:off x="6072198" y="1714488"/>
            <a:ext cx="2047875" cy="933450"/>
          </a:xfrm>
          <a:custGeom>
            <a:avLst/>
            <a:gdLst>
              <a:gd name="T0" fmla="*/ 1019861 w 21600"/>
              <a:gd name="T1" fmla="*/ 934833 h 21600"/>
              <a:gd name="T2" fmla="*/ 8059 w 21600"/>
              <a:gd name="T3" fmla="*/ 468843 h 21600"/>
              <a:gd name="T4" fmla="*/ 1019861 w 21600"/>
              <a:gd name="T5" fmla="*/ 3500 h 21600"/>
              <a:gd name="T6" fmla="*/ 2057925 w 21600"/>
              <a:gd name="T7" fmla="*/ 460329 h 21600"/>
              <a:gd name="T8" fmla="*/ 1019861 w 21600"/>
              <a:gd name="T9" fmla="*/ 934833 h 21600"/>
              <a:gd name="T10" fmla="*/ 0 w 21600"/>
              <a:gd name="T11" fmla="*/ 0 h 21600"/>
              <a:gd name="T12" fmla="*/ 2047875 w 21600"/>
              <a:gd name="T13" fmla="*/ 0 h 21600"/>
              <a:gd name="T14" fmla="*/ 2047875 w 21600"/>
              <a:gd name="T15" fmla="*/ 93345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0A7C2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технологии.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7" name="Document"/>
          <p:cNvSpPr>
            <a:spLocks noEditPoints="1" noChangeArrowheads="1"/>
          </p:cNvSpPr>
          <p:nvPr/>
        </p:nvSpPr>
        <p:spPr bwMode="auto">
          <a:xfrm>
            <a:off x="3286116" y="2786058"/>
            <a:ext cx="2047875" cy="933450"/>
          </a:xfrm>
          <a:custGeom>
            <a:avLst/>
            <a:gdLst>
              <a:gd name="T0" fmla="*/ 1019861 w 21600"/>
              <a:gd name="T1" fmla="*/ 934833 h 21600"/>
              <a:gd name="T2" fmla="*/ 8059 w 21600"/>
              <a:gd name="T3" fmla="*/ 468843 h 21600"/>
              <a:gd name="T4" fmla="*/ 1019861 w 21600"/>
              <a:gd name="T5" fmla="*/ 3500 h 21600"/>
              <a:gd name="T6" fmla="*/ 2057925 w 21600"/>
              <a:gd name="T7" fmla="*/ 460329 h 21600"/>
              <a:gd name="T8" fmla="*/ 1019861 w 21600"/>
              <a:gd name="T9" fmla="*/ 934833 h 21600"/>
              <a:gd name="T10" fmla="*/ 0 w 21600"/>
              <a:gd name="T11" fmla="*/ 0 h 21600"/>
              <a:gd name="T12" fmla="*/ 2047875 w 21600"/>
              <a:gd name="T13" fmla="*/ 0 h 21600"/>
              <a:gd name="T14" fmla="*/ 2047875 w 21600"/>
              <a:gd name="T15" fmla="*/ 93345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0A7C2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8" name="Document"/>
          <p:cNvSpPr>
            <a:spLocks noEditPoints="1" noChangeArrowheads="1"/>
          </p:cNvSpPr>
          <p:nvPr/>
        </p:nvSpPr>
        <p:spPr bwMode="auto">
          <a:xfrm>
            <a:off x="3286116" y="4071942"/>
            <a:ext cx="2047875" cy="933450"/>
          </a:xfrm>
          <a:custGeom>
            <a:avLst/>
            <a:gdLst>
              <a:gd name="T0" fmla="*/ 1019861 w 21600"/>
              <a:gd name="T1" fmla="*/ 934833 h 21600"/>
              <a:gd name="T2" fmla="*/ 8059 w 21600"/>
              <a:gd name="T3" fmla="*/ 468843 h 21600"/>
              <a:gd name="T4" fmla="*/ 1019861 w 21600"/>
              <a:gd name="T5" fmla="*/ 3500 h 21600"/>
              <a:gd name="T6" fmla="*/ 2057925 w 21600"/>
              <a:gd name="T7" fmla="*/ 460329 h 21600"/>
              <a:gd name="T8" fmla="*/ 1019861 w 21600"/>
              <a:gd name="T9" fmla="*/ 934833 h 21600"/>
              <a:gd name="T10" fmla="*/ 0 w 21600"/>
              <a:gd name="T11" fmla="*/ 0 h 21600"/>
              <a:gd name="T12" fmla="*/ 2047875 w 21600"/>
              <a:gd name="T13" fmla="*/ 0 h 21600"/>
              <a:gd name="T14" fmla="*/ 2047875 w 21600"/>
              <a:gd name="T15" fmla="*/ 93345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0A7C2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технологии.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9" name="Document"/>
          <p:cNvSpPr>
            <a:spLocks noEditPoints="1" noChangeArrowheads="1"/>
          </p:cNvSpPr>
          <p:nvPr/>
        </p:nvSpPr>
        <p:spPr bwMode="auto">
          <a:xfrm>
            <a:off x="3357554" y="5429264"/>
            <a:ext cx="2047875" cy="933450"/>
          </a:xfrm>
          <a:custGeom>
            <a:avLst/>
            <a:gdLst>
              <a:gd name="T0" fmla="*/ 1019861 w 21600"/>
              <a:gd name="T1" fmla="*/ 934833 h 21600"/>
              <a:gd name="T2" fmla="*/ 8059 w 21600"/>
              <a:gd name="T3" fmla="*/ 468843 h 21600"/>
              <a:gd name="T4" fmla="*/ 1019861 w 21600"/>
              <a:gd name="T5" fmla="*/ 3500 h 21600"/>
              <a:gd name="T6" fmla="*/ 2057925 w 21600"/>
              <a:gd name="T7" fmla="*/ 460329 h 21600"/>
              <a:gd name="T8" fmla="*/ 1019861 w 21600"/>
              <a:gd name="T9" fmla="*/ 934833 h 21600"/>
              <a:gd name="T10" fmla="*/ 0 w 21600"/>
              <a:gd name="T11" fmla="*/ 0 h 21600"/>
              <a:gd name="T12" fmla="*/ 2047875 w 21600"/>
              <a:gd name="T13" fmla="*/ 0 h 21600"/>
              <a:gd name="T14" fmla="*/ 2047875 w 21600"/>
              <a:gd name="T15" fmla="*/ 93345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0A7C2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Учебно-воспитательные технологии.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0" name="Document"/>
          <p:cNvSpPr>
            <a:spLocks noEditPoints="1" noChangeArrowheads="1"/>
          </p:cNvSpPr>
          <p:nvPr/>
        </p:nvSpPr>
        <p:spPr bwMode="auto">
          <a:xfrm>
            <a:off x="6143636" y="3071810"/>
            <a:ext cx="2047875" cy="933450"/>
          </a:xfrm>
          <a:custGeom>
            <a:avLst/>
            <a:gdLst>
              <a:gd name="T0" fmla="*/ 1019861 w 21600"/>
              <a:gd name="T1" fmla="*/ 934833 h 21600"/>
              <a:gd name="T2" fmla="*/ 8059 w 21600"/>
              <a:gd name="T3" fmla="*/ 468843 h 21600"/>
              <a:gd name="T4" fmla="*/ 1019861 w 21600"/>
              <a:gd name="T5" fmla="*/ 3500 h 21600"/>
              <a:gd name="T6" fmla="*/ 2057925 w 21600"/>
              <a:gd name="T7" fmla="*/ 460329 h 21600"/>
              <a:gd name="T8" fmla="*/ 1019861 w 21600"/>
              <a:gd name="T9" fmla="*/ 934833 h 21600"/>
              <a:gd name="T10" fmla="*/ 0 w 21600"/>
              <a:gd name="T11" fmla="*/ 0 h 21600"/>
              <a:gd name="T12" fmla="*/ 2047875 w 21600"/>
              <a:gd name="T13" fmla="*/ 0 h 21600"/>
              <a:gd name="T14" fmla="*/ 2047875 w 21600"/>
              <a:gd name="T15" fmla="*/ 93345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0A7C2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технологии.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1" name="Document"/>
          <p:cNvSpPr>
            <a:spLocks noEditPoints="1" noChangeArrowheads="1"/>
          </p:cNvSpPr>
          <p:nvPr/>
        </p:nvSpPr>
        <p:spPr bwMode="auto">
          <a:xfrm>
            <a:off x="6072198" y="4429132"/>
            <a:ext cx="2286016" cy="933450"/>
          </a:xfrm>
          <a:custGeom>
            <a:avLst/>
            <a:gdLst>
              <a:gd name="T0" fmla="*/ 1019861 w 21600"/>
              <a:gd name="T1" fmla="*/ 934833 h 21600"/>
              <a:gd name="T2" fmla="*/ 8059 w 21600"/>
              <a:gd name="T3" fmla="*/ 468843 h 21600"/>
              <a:gd name="T4" fmla="*/ 1019861 w 21600"/>
              <a:gd name="T5" fmla="*/ 3500 h 21600"/>
              <a:gd name="T6" fmla="*/ 2057925 w 21600"/>
              <a:gd name="T7" fmla="*/ 460329 h 21600"/>
              <a:gd name="T8" fmla="*/ 1019861 w 21600"/>
              <a:gd name="T9" fmla="*/ 934833 h 21600"/>
              <a:gd name="T10" fmla="*/ 0 w 21600"/>
              <a:gd name="T11" fmla="*/ 0 h 21600"/>
              <a:gd name="T12" fmla="*/ 2047875 w 21600"/>
              <a:gd name="T13" fmla="*/ 0 h 21600"/>
              <a:gd name="T14" fmla="*/ 2047875 w 21600"/>
              <a:gd name="T15" fmla="*/ 93345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0A7C2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Организационно-технологические технологии.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Администратор\Рабочий стол\один день\DSC_4213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39952" y="3861048"/>
            <a:ext cx="2724150" cy="20431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C:\Documents and Settings\Администратор\Рабочий стол\ФОТО ДЛЯ ПОРТФОЛИО\Изображение 015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 rot="5914229">
            <a:off x="5465048" y="713938"/>
            <a:ext cx="3120163" cy="24853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Documents and Settings\Администратор\Рабочий стол\ФОТО ДЛЯ ПОРТФОЛИО\2018-03-15 17-18-28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71600" y="3212976"/>
            <a:ext cx="2088232" cy="2160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C:\Documents and Settings\Администратор\Рабочий стол\один день\DSCN3468.jpg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547664" y="764704"/>
            <a:ext cx="3168352" cy="20882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5516" y="116632"/>
            <a:ext cx="864096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«Методическая деятельность»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 txBox="1"/>
          <p:nvPr/>
        </p:nvSpPr>
        <p:spPr>
          <a:xfrm>
            <a:off x="642910" y="1071546"/>
            <a:ext cx="7848872" cy="1524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мероприятиях (заседаниях МО, педсоветах, конференциях, семинарах, консультациях и т.д.).</a:t>
            </a:r>
            <a:b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и распространение собственного педагогического опыта.</a:t>
            </a:r>
            <a:b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смотрах - конкурсах, выставках ДОУ, акциях.</a:t>
            </a:r>
            <a:b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публикации.</a:t>
            </a:r>
            <a:b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2"/>
          <p:cNvSpPr>
            <a:spLocks noGrp="1"/>
          </p:cNvSpPr>
          <p:nvPr/>
        </p:nvSpPr>
        <p:spPr>
          <a:xfrm>
            <a:off x="2643174" y="5429264"/>
            <a:ext cx="435771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</a:pPr>
            <a:endParaRPr lang="ru-RU" sz="1400" b="1" dirty="0"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marL="449580" algn="ctr">
              <a:spcAft>
                <a:spcPts val="0"/>
              </a:spcAft>
            </a:pPr>
            <a:r>
              <a:rPr lang="ru-RU" sz="1200" b="1" dirty="0">
                <a:effectLst/>
                <a:latin typeface="Times New Roman" panose="02020603050405020304"/>
                <a:ea typeface="Times New Roman" panose="02020603050405020304"/>
              </a:rPr>
              <a:t> </a:t>
            </a:r>
          </a:p>
        </p:txBody>
      </p:sp>
      <p:pic>
        <p:nvPicPr>
          <p:cNvPr id="7" name="Рисунок 6" descr="C:\Documents and Settings\Администратор\Рабочий стол\ФОТО ДЛЯ ПОРТФОЛИО\52a122a41476e3fad10e0aee4e7c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 rot="20799884">
            <a:off x="912031" y="2750113"/>
            <a:ext cx="3129117" cy="2346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C:\Documents and Settings\Администратор\Рабочий стол\ФОТО ДЛЯ ПОРТФОЛИО\17ab1d9705b49b667bc0fb655smr-750x500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 rot="819399">
            <a:off x="5143723" y="2829092"/>
            <a:ext cx="3107149" cy="21652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/>
        </p:nvSpPr>
        <p:spPr>
          <a:xfrm>
            <a:off x="2143108" y="428604"/>
            <a:ext cx="435771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МО «Патриотическое воспитание дошкольников в условиях внедрения ФГОС в ДОУ</a:t>
            </a:r>
            <a:r>
              <a:rPr lang="ru-RU" sz="1400" b="1" dirty="0" smtClean="0">
                <a:effectLst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»</a:t>
            </a:r>
          </a:p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Год 2017г</a:t>
            </a:r>
            <a:endParaRPr lang="ru-RU" sz="1400" b="1" dirty="0"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marL="449580" algn="ctr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/>
                <a:ea typeface="Times New Roman" panose="02020603050405020304"/>
              </a:rPr>
              <a:t> </a:t>
            </a:r>
          </a:p>
        </p:txBody>
      </p:sp>
      <p:pic>
        <p:nvPicPr>
          <p:cNvPr id="4" name="Рисунок 3" descr="C:\Documents and Settings\Администратор\Рабочий стол\портфолио 2\CIMG4794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 rot="20340160">
            <a:off x="487059" y="1881253"/>
            <a:ext cx="3044106" cy="2283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:\Documents and Settings\Администратор\Рабочий стол\портфолио 2\CIMG4811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55976" y="1340768"/>
            <a:ext cx="3240360" cy="2379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C:\Documents and Settings\Администратор\Рабочий стол\портфолио 2\CIMG4806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563888" y="4221088"/>
            <a:ext cx="338437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>
            <a:spLocks noGrp="1"/>
          </p:cNvSpPr>
          <p:nvPr>
            <p:ph type="title"/>
          </p:nvPr>
        </p:nvSpPr>
        <p:spPr>
          <a:xfrm>
            <a:off x="323528" y="51940"/>
            <a:ext cx="864096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«Опыт работы»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/>
        </p:nvSpPr>
        <p:spPr>
          <a:xfrm>
            <a:off x="142844" y="1071546"/>
            <a:ext cx="8715436" cy="3071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Одним из популярных и увлекательных направлений в дошкольном воспитании является театрализованная деятельность.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Это хорошая возможность раскрытия творческого потенциала ребёнка, воспитание творческой направленности  личности. Дети учатся замечать в окружающем мире интересные идеи, воплощать их. У них развивается творческое воображение, ассоциативное мышление, речь.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Театрализованная деятельность помогает ребёнку преодолеть робость, неуверенность в себе, застенчивость.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Таким образом, театр помогает ребёнку развиваться всесторонне.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Поэтому возникла идея – создание системы педагогических мероприятий по развитию речи детей дошкольного возраста через театрализованную деятельность.</a:t>
            </a:r>
          </a:p>
          <a:p>
            <a:r>
              <a:rPr lang="ru-RU" sz="1600" dirty="0" smtClean="0"/>
              <a:t> </a:t>
            </a:r>
          </a:p>
          <a:p>
            <a:pPr marL="449580" algn="ctr">
              <a:spcAft>
                <a:spcPts val="0"/>
              </a:spcAft>
            </a:pPr>
            <a:r>
              <a:rPr lang="ru-RU" sz="1600" dirty="0">
                <a:effectLst/>
                <a:latin typeface="Times New Roman" panose="02020603050405020304"/>
                <a:ea typeface="Times New Roman" panose="02020603050405020304"/>
              </a:rPr>
              <a:t> </a:t>
            </a:r>
          </a:p>
        </p:txBody>
      </p:sp>
      <p:pic>
        <p:nvPicPr>
          <p:cNvPr id="4" name="Рисунок 3" descr="C:\Documents and Settings\Администратор\Рабочий стол\фото для мастер класса\и про яшку скомороха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3717032"/>
            <a:ext cx="2880320" cy="16561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C:\Documents and Settings\Администратор\Рабочий стол\фото для мастер класса\и её сестре елене премудрой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419872" y="4221088"/>
            <a:ext cx="2943225" cy="1944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C:\Documents and Settings\Администратор\Рабочий стол\фото для мастер класса\сказка про царя гороха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 rot="5868941">
            <a:off x="6194608" y="3902681"/>
            <a:ext cx="2910299" cy="2073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>
            <a:spLocks noGrp="1"/>
          </p:cNvSpPr>
          <p:nvPr/>
        </p:nvSpPr>
        <p:spPr>
          <a:xfrm>
            <a:off x="285720" y="428604"/>
            <a:ext cx="407196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B42230"/>
                </a:solidFill>
                <a:effectLst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Участие во всероссийской благотворительной акции </a:t>
            </a:r>
          </a:p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bg1"/>
                </a:solidFill>
                <a:effectLst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«Белый цветок»  2018 г.</a:t>
            </a:r>
            <a:endParaRPr lang="ru-RU" sz="1600" b="1" dirty="0">
              <a:solidFill>
                <a:schemeClr val="bg1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marL="449580" algn="ctr">
              <a:spcAft>
                <a:spcPts val="0"/>
              </a:spcAft>
            </a:pPr>
            <a:r>
              <a:rPr lang="ru-RU" sz="1600" dirty="0">
                <a:effectLst/>
                <a:latin typeface="Times New Roman" panose="02020603050405020304"/>
                <a:ea typeface="Times New Roman" panose="02020603050405020304"/>
              </a:rPr>
              <a:t> </a:t>
            </a:r>
          </a:p>
        </p:txBody>
      </p:sp>
      <p:sp>
        <p:nvSpPr>
          <p:cNvPr id="3" name="Заголовок 2"/>
          <p:cNvSpPr>
            <a:spLocks noGrp="1"/>
          </p:cNvSpPr>
          <p:nvPr/>
        </p:nvSpPr>
        <p:spPr>
          <a:xfrm>
            <a:off x="5143504" y="3500438"/>
            <a:ext cx="350046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49580" algn="ctr">
              <a:spcAft>
                <a:spcPts val="0"/>
              </a:spcAft>
            </a:pPr>
            <a:r>
              <a:rPr lang="ru-RU" sz="1600" dirty="0">
                <a:effectLst/>
                <a:latin typeface="Times New Roman" panose="02020603050405020304"/>
                <a:ea typeface="Times New Roman" panose="02020603050405020304"/>
              </a:rPr>
              <a:t> </a:t>
            </a:r>
          </a:p>
        </p:txBody>
      </p:sp>
      <p:sp>
        <p:nvSpPr>
          <p:cNvPr id="4" name="Заголовок 2"/>
          <p:cNvSpPr>
            <a:spLocks noGrp="1"/>
          </p:cNvSpPr>
          <p:nvPr/>
        </p:nvSpPr>
        <p:spPr>
          <a:xfrm>
            <a:off x="5357818" y="285728"/>
            <a:ext cx="328614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B42230"/>
                </a:solidFill>
                <a:effectLst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Акция</a:t>
            </a:r>
          </a:p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303F50"/>
                </a:solidFill>
                <a:effectLst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effectLst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«Дружно мы весну встречаем».</a:t>
            </a:r>
          </a:p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«Дом для птиц»</a:t>
            </a:r>
            <a:r>
              <a:rPr lang="ru-RU" sz="1600" b="1" dirty="0" smtClean="0">
                <a:solidFill>
                  <a:schemeClr val="bg1"/>
                </a:solidFill>
                <a:effectLst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2017 г.</a:t>
            </a:r>
            <a:endParaRPr lang="ru-RU" sz="1600" b="1" dirty="0">
              <a:solidFill>
                <a:schemeClr val="bg1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marL="449580" algn="ctr">
              <a:spcAft>
                <a:spcPts val="0"/>
              </a:spcAft>
            </a:pPr>
            <a:r>
              <a:rPr lang="ru-RU" sz="1600" dirty="0">
                <a:effectLst/>
                <a:latin typeface="Times New Roman" panose="02020603050405020304"/>
                <a:ea typeface="Times New Roman" panose="02020603050405020304"/>
              </a:rPr>
              <a:t> </a:t>
            </a:r>
          </a:p>
        </p:txBody>
      </p:sp>
      <p:pic>
        <p:nvPicPr>
          <p:cNvPr id="6" name="Рисунок 5" descr="C:\Documents and Settings\Администратор\Рабочий стол\портфолио 2\акция белый цветок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2786082" cy="1827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Documents and Settings\Администратор\Рабочий стол\ФОТО ДЛЯ ПОРТФОЛИО\DSCN3336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63888" y="4149080"/>
            <a:ext cx="3600400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Documents and Settings\Администратор\Рабочий стол\ФОТО ДЛЯ ПОРТФОЛИО\2018-03-23 11-50-04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92717" y="1643050"/>
            <a:ext cx="2449516" cy="18371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 descr="C:\Documents and Settings\Администратор\Рабочий стол\портфолио 2\дом для птиц 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1214422"/>
            <a:ext cx="3005080" cy="1995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>
            <a:spLocks noGrp="1"/>
          </p:cNvSpPr>
          <p:nvPr>
            <p:ph type="title"/>
          </p:nvPr>
        </p:nvSpPr>
        <p:spPr>
          <a:xfrm>
            <a:off x="323528" y="51940"/>
            <a:ext cx="864096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работы детей и родителей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Documents and Settings\Администратор\Рабочий стол\DSCN18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2000263" cy="12822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C:\Documents and Settings\Администратор\Рабочий стол\DSCN22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857496"/>
            <a:ext cx="2143140" cy="15235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C:\Documents and Settings\Администратор\Рабочий стол\DSCN22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928670"/>
            <a:ext cx="2786082" cy="1918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C:\Documents and Settings\Администратор\Рабочий стол\DSCN2195.jpg"/>
          <p:cNvPicPr/>
          <p:nvPr/>
        </p:nvPicPr>
        <p:blipFill>
          <a:blip r:embed="rId5" cstate="print"/>
          <a:srcRect t="20650"/>
          <a:stretch>
            <a:fillRect/>
          </a:stretch>
        </p:blipFill>
        <p:spPr bwMode="auto">
          <a:xfrm>
            <a:off x="6143636" y="3071810"/>
            <a:ext cx="2857520" cy="1647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C:\Documents and Settings\Администратор\Рабочий стол\DSCN183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5172081"/>
            <a:ext cx="2214578" cy="16859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 descr="C:\Documents and Settings\Администратор\Рабочий стол\DSCN186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4071942"/>
            <a:ext cx="2233615" cy="13558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 descr="C:\Documents and Settings\Администратор\Рабочий стол\DSCN185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2428868"/>
            <a:ext cx="2143140" cy="14748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 descr="C:\Documents and Settings\Администратор\Рабочий стол\DSCN1848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488" y="1142984"/>
            <a:ext cx="2181229" cy="12805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Рисунок 11" descr="C:\Documents and Settings\Администратор\Рабочий стол\DSCN2192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4643446"/>
            <a:ext cx="2059347" cy="1243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Рисунок 12" descr="C:\Documents and Settings\Администратор\Рабочий стол\DSCN2186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72264" y="5143512"/>
            <a:ext cx="2053445" cy="1381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51940"/>
            <a:ext cx="864096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«Педагогическая копилка»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/>
        </p:nvSpPr>
        <p:spPr>
          <a:xfrm>
            <a:off x="1619673" y="980729"/>
            <a:ext cx="518457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303F50"/>
                </a:solidFill>
                <a:effectLst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Работа </a:t>
            </a:r>
            <a:r>
              <a:rPr lang="ru-RU" sz="1400" dirty="0">
                <a:solidFill>
                  <a:srgbClr val="303F50"/>
                </a:solidFill>
                <a:effectLst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 педагогами. </a:t>
            </a:r>
            <a:r>
              <a:rPr lang="ru-RU" sz="1400" dirty="0" smtClean="0">
                <a:solidFill>
                  <a:srgbClr val="303F5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sz="1400" dirty="0" smtClean="0">
                <a:solidFill>
                  <a:srgbClr val="303F5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Работа с детьми.                          </a:t>
            </a:r>
            <a:endParaRPr lang="ru-RU" sz="1100" dirty="0"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marL="449580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/>
                <a:ea typeface="Times New Roman" panose="02020603050405020304"/>
              </a:rPr>
              <a:t> </a:t>
            </a:r>
          </a:p>
        </p:txBody>
      </p:sp>
      <p:pic>
        <p:nvPicPr>
          <p:cNvPr id="4" name="Рисунок 3" descr="C:\Users\днс\Pictures\Camera Roll\2013-12-28 14.06.44.jpg2013-12-28 14.06.4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2" y="2132856"/>
            <a:ext cx="3528392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C:\Users\днс\Pictures\Camera Roll\IMG_1573.JPGIMG_157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89040"/>
            <a:ext cx="3089146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Заголовок 2"/>
          <p:cNvSpPr>
            <a:spLocks noGrp="1"/>
          </p:cNvSpPr>
          <p:nvPr/>
        </p:nvSpPr>
        <p:spPr>
          <a:xfrm>
            <a:off x="4786314" y="2071678"/>
            <a:ext cx="328614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</a:pPr>
            <a:r>
              <a:rPr lang="ru-RU" sz="1600" b="1" dirty="0" smtClean="0">
                <a:solidFill>
                  <a:srgbClr val="303F50"/>
                </a:solidFill>
                <a:effectLst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Мастер класс для педагогов  </a:t>
            </a:r>
            <a:r>
              <a:rPr lang="ru-RU" sz="1600" dirty="0" smtClean="0"/>
              <a:t>Тема</a:t>
            </a:r>
            <a:r>
              <a:rPr lang="ru-RU" sz="1600" dirty="0" smtClean="0"/>
              <a:t>: «Экспериментальная деятельность дошкольников »</a:t>
            </a:r>
          </a:p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303F50"/>
                </a:solidFill>
                <a:effectLst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sz="1600" b="1" dirty="0" smtClean="0">
                <a:solidFill>
                  <a:srgbClr val="303F50"/>
                </a:solidFill>
                <a:effectLst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2018 г.</a:t>
            </a:r>
            <a:endParaRPr lang="ru-RU" sz="1600" b="1" dirty="0"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marL="449580" algn="ctr">
              <a:spcAft>
                <a:spcPts val="0"/>
              </a:spcAft>
            </a:pPr>
            <a:r>
              <a:rPr lang="ru-RU" sz="1600" dirty="0">
                <a:effectLst/>
                <a:latin typeface="Times New Roman" panose="02020603050405020304"/>
                <a:ea typeface="Times New Roman" panose="02020603050405020304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/>
        </p:nvSpPr>
        <p:spPr>
          <a:xfrm>
            <a:off x="4860032" y="332656"/>
            <a:ext cx="364333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303F5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</a:t>
            </a:r>
            <a:r>
              <a:rPr lang="ru-RU" sz="1600" b="1" dirty="0" smtClean="0">
                <a:solidFill>
                  <a:srgbClr val="303F50"/>
                </a:solidFill>
                <a:effectLst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раздник «</a:t>
            </a:r>
            <a:r>
              <a:rPr lang="ru-RU" sz="1600" b="1" dirty="0" smtClean="0">
                <a:solidFill>
                  <a:srgbClr val="303F5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Первой борозды</a:t>
            </a:r>
            <a:r>
              <a:rPr lang="ru-RU" sz="1600" b="1" dirty="0" smtClean="0">
                <a:solidFill>
                  <a:srgbClr val="303F50"/>
                </a:solidFill>
                <a:effectLst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» </a:t>
            </a:r>
          </a:p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303F50"/>
                </a:solidFill>
                <a:effectLst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2018г</a:t>
            </a:r>
            <a:r>
              <a:rPr lang="ru-RU" sz="1600" b="1" dirty="0" smtClean="0">
                <a:solidFill>
                  <a:srgbClr val="303F50"/>
                </a:solidFill>
                <a:effectLst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</a:t>
            </a:r>
            <a:endParaRPr lang="ru-RU" sz="1600" b="1" dirty="0"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marL="449580" algn="ctr">
              <a:spcAft>
                <a:spcPts val="0"/>
              </a:spcAft>
            </a:pPr>
            <a:r>
              <a:rPr lang="ru-RU" sz="1600" dirty="0">
                <a:effectLst/>
                <a:latin typeface="Times New Roman" panose="02020603050405020304"/>
                <a:ea typeface="Times New Roman" panose="02020603050405020304"/>
              </a:rPr>
              <a:t> </a:t>
            </a:r>
          </a:p>
        </p:txBody>
      </p:sp>
      <p:sp>
        <p:nvSpPr>
          <p:cNvPr id="9" name="Заголовок 2"/>
          <p:cNvSpPr>
            <a:spLocks noGrp="1"/>
          </p:cNvSpPr>
          <p:nvPr/>
        </p:nvSpPr>
        <p:spPr>
          <a:xfrm>
            <a:off x="142844" y="285728"/>
            <a:ext cx="364333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303F50"/>
                </a:solidFill>
                <a:effectLst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Экскурсия - путешествие  в осенний лес с родителями «Чем богата осень» </a:t>
            </a:r>
            <a:r>
              <a:rPr lang="ru-RU" sz="1600" b="1" dirty="0" smtClean="0">
                <a:solidFill>
                  <a:srgbClr val="303F50"/>
                </a:solidFill>
                <a:effectLst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2017 </a:t>
            </a:r>
            <a:r>
              <a:rPr lang="ru-RU" sz="1600" b="1" dirty="0" smtClean="0">
                <a:solidFill>
                  <a:srgbClr val="303F50"/>
                </a:solidFill>
                <a:effectLst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г.</a:t>
            </a:r>
            <a:endParaRPr lang="ru-RU" sz="1600" b="1" dirty="0"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marL="449580" algn="ctr">
              <a:spcAft>
                <a:spcPts val="0"/>
              </a:spcAft>
            </a:pPr>
            <a:r>
              <a:rPr lang="ru-RU" sz="1600" dirty="0">
                <a:effectLst/>
                <a:latin typeface="Times New Roman" panose="02020603050405020304"/>
                <a:ea typeface="Times New Roman" panose="02020603050405020304"/>
              </a:rPr>
              <a:t> </a:t>
            </a:r>
          </a:p>
        </p:txBody>
      </p:sp>
      <p:pic>
        <p:nvPicPr>
          <p:cNvPr id="10" name="Рисунок 9" descr="C:\Users\днс\Pictures\Camera Roll\IMG_2693.JPGIMG_269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448050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D:\видео1\боразда (19)\IMG-20170405-WA0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68760"/>
            <a:ext cx="3528392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D:\видео1\боразда (19)\IMG-20170405-WA0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501008"/>
            <a:ext cx="2448272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2"/>
          <p:cNvSpPr>
            <a:spLocks noGrp="1"/>
          </p:cNvSpPr>
          <p:nvPr>
            <p:ph type="title"/>
          </p:nvPr>
        </p:nvSpPr>
        <p:spPr>
          <a:xfrm>
            <a:off x="2195736" y="260648"/>
            <a:ext cx="4104456" cy="934292"/>
          </a:xfrm>
        </p:spPr>
        <p:txBody>
          <a:bodyPr/>
          <a:lstStyle/>
          <a:p>
            <a:r>
              <a:rPr lang="ru-RU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99592" y="1268760"/>
            <a:ext cx="7488832" cy="4608512"/>
          </a:xfrm>
          <a:prstGeom prst="rect">
            <a:avLst/>
          </a:prstGeom>
          <a:solidFill>
            <a:schemeClr val="accent6">
              <a:lumMod val="20000"/>
              <a:lumOff val="8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«Визитная карточка»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«Документы»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«Методическая деятельность»                   </a:t>
            </a:r>
          </a:p>
          <a:p>
            <a:r>
              <a:rPr lang="ru-RU" sz="2800" dirty="0" smtClean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2800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«Педагогическая копилка»          </a:t>
            </a:r>
            <a:r>
              <a:rPr lang="ru-RU" sz="2800" dirty="0" smtClean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5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«Достижения педагога»</a:t>
            </a:r>
          </a:p>
          <a:p>
            <a:r>
              <a:rPr lang="ru-RU" sz="2800" dirty="0" smtClean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6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«Достижения воспитанников»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7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«Общественная деятельность»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Администратор\Рабочий стол\портфолио 2\DSC_3567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2910" y="1111188"/>
            <a:ext cx="3596613" cy="2023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Documents and Settings\Администратор\Рабочий стол\портфолио 2\DSC_3573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 rot="16200000">
            <a:off x="5796136" y="908718"/>
            <a:ext cx="2232249" cy="3384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Documents and Settings\Администратор\Рабочий стол\портфолио 2\DSC_3609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75560" y="3554730"/>
            <a:ext cx="2447290" cy="252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2"/>
          <p:cNvSpPr>
            <a:spLocks noGrp="1"/>
          </p:cNvSpPr>
          <p:nvPr/>
        </p:nvSpPr>
        <p:spPr>
          <a:xfrm>
            <a:off x="4714876" y="357166"/>
            <a:ext cx="385765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303F50"/>
                </a:solidFill>
                <a:effectLst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«Уроки  безопасности» </a:t>
            </a:r>
            <a:r>
              <a:rPr lang="ru-RU" sz="1600" b="1" dirty="0" smtClean="0">
                <a:solidFill>
                  <a:srgbClr val="303F5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-</a:t>
            </a:r>
            <a:r>
              <a:rPr lang="ru-RU" sz="1600" b="1" dirty="0" smtClean="0">
                <a:solidFill>
                  <a:srgbClr val="303F50"/>
                </a:solidFill>
                <a:effectLst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Экскурсия с детьми  </a:t>
            </a:r>
            <a:r>
              <a:rPr lang="ru-RU" sz="1600" b="1" dirty="0" smtClean="0">
                <a:solidFill>
                  <a:srgbClr val="303F50"/>
                </a:solidFill>
                <a:effectLst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на </a:t>
            </a:r>
            <a:r>
              <a:rPr lang="ru-RU" sz="1600" b="1" dirty="0" smtClean="0">
                <a:solidFill>
                  <a:srgbClr val="303F5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Поликлинику, Школу</a:t>
            </a:r>
            <a:r>
              <a:rPr lang="ru-RU" sz="1600" b="1" dirty="0" smtClean="0">
                <a:solidFill>
                  <a:srgbClr val="303F50"/>
                </a:solidFill>
                <a:effectLst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sz="1600" b="1" dirty="0" smtClean="0">
                <a:solidFill>
                  <a:srgbClr val="303F50"/>
                </a:solidFill>
                <a:effectLst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  в Пожарную часть – </a:t>
            </a:r>
            <a:r>
              <a:rPr lang="ru-RU" sz="1600" b="1" dirty="0" smtClean="0">
                <a:solidFill>
                  <a:srgbClr val="303F5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старшая группа </a:t>
            </a:r>
            <a:r>
              <a:rPr lang="ru-RU" sz="1600" b="1" dirty="0" smtClean="0">
                <a:solidFill>
                  <a:srgbClr val="303F50"/>
                </a:solidFill>
                <a:effectLst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2018 г.</a:t>
            </a:r>
            <a:endParaRPr lang="ru-RU" sz="1600" b="1" dirty="0"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marL="449580" algn="ctr">
              <a:spcAft>
                <a:spcPts val="0"/>
              </a:spcAft>
            </a:pPr>
            <a:r>
              <a:rPr lang="ru-RU" sz="1600" dirty="0">
                <a:effectLst/>
                <a:latin typeface="Times New Roman" panose="02020603050405020304"/>
                <a:ea typeface="Times New Roman" panose="02020603050405020304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11"/>
          <p:cNvSpPr>
            <a:spLocks noGrp="1"/>
          </p:cNvSpPr>
          <p:nvPr>
            <p:ph sz="half" idx="1"/>
          </p:nvPr>
        </p:nvSpPr>
        <p:spPr>
          <a:xfrm>
            <a:off x="214282" y="908720"/>
            <a:ext cx="8715436" cy="525658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Ф.И.О. Джамалутдинова Иманият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Магомедшериповна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Кв.категория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 категория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01.16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.19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69г.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детского сада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Дербентский педагогическое колледж  05 БА      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3621483  № 536 2010г.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стаж  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лет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в данном учреждении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Заголовок 10"/>
          <p:cNvSpPr>
            <a:spLocks noGrp="1"/>
          </p:cNvSpPr>
          <p:nvPr>
            <p:ph type="title"/>
          </p:nvPr>
        </p:nvSpPr>
        <p:spPr>
          <a:xfrm>
            <a:off x="1763688" y="476672"/>
            <a:ext cx="5760640" cy="6480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«Визитная карточка»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/>
          <p:nvPr/>
        </p:nvSpPr>
        <p:spPr>
          <a:xfrm>
            <a:off x="785786" y="1357298"/>
            <a:ext cx="7746654" cy="4517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 .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УДПО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Махачкалинский цент повышения квалификации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 содержание  образовательного  процесса с детьми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контексте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объеме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часов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0"/>
          <p:cNvSpPr>
            <a:spLocks noGrp="1"/>
          </p:cNvSpPr>
          <p:nvPr>
            <p:ph type="title"/>
          </p:nvPr>
        </p:nvSpPr>
        <p:spPr>
          <a:xfrm>
            <a:off x="1763688" y="642918"/>
            <a:ext cx="5760640" cy="48182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квалификации»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CCI06022019.jpgCCI06022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80380">
            <a:off x="4935532" y="2902816"/>
            <a:ext cx="2907665" cy="39871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E:\CCI06022019_0001.jpgCCI06022019_000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20291">
            <a:off x="730278" y="690186"/>
            <a:ext cx="4140200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 bwMode="auto">
          <a:xfrm>
            <a:off x="3131839" y="1018595"/>
            <a:ext cx="4608513" cy="1131887"/>
            <a:chOff x="720" y="1392"/>
            <a:chExt cx="4058" cy="480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5"/>
            <p:cNvGrpSpPr/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33333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" name="Group 8"/>
          <p:cNvGrpSpPr/>
          <p:nvPr/>
        </p:nvGrpSpPr>
        <p:grpSpPr bwMode="auto">
          <a:xfrm>
            <a:off x="503453" y="437367"/>
            <a:ext cx="611188" cy="608013"/>
            <a:chOff x="579" y="1386"/>
            <a:chExt cx="385" cy="383"/>
          </a:xfrm>
        </p:grpSpPr>
        <p:sp>
          <p:nvSpPr>
            <p:cNvPr id="10" name="Oval 9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10"/>
            <p:cNvGrpSpPr/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12" name="Oval 11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3" name="Oval 12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4" name="Oval 13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5" name="Oval 14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16" name="Text Box 15"/>
          <p:cNvSpPr txBox="1">
            <a:spLocks noChangeArrowheads="1"/>
          </p:cNvSpPr>
          <p:nvPr/>
        </p:nvSpPr>
        <p:spPr bwMode="gray">
          <a:xfrm>
            <a:off x="636992" y="506215"/>
            <a:ext cx="381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80808"/>
                </a:solidFill>
              </a:rPr>
              <a:t>1</a:t>
            </a:r>
          </a:p>
        </p:txBody>
      </p:sp>
      <p:grpSp>
        <p:nvGrpSpPr>
          <p:cNvPr id="17" name="Group 16"/>
          <p:cNvGrpSpPr/>
          <p:nvPr/>
        </p:nvGrpSpPr>
        <p:grpSpPr bwMode="auto">
          <a:xfrm>
            <a:off x="1916508" y="2552448"/>
            <a:ext cx="4671716" cy="1740648"/>
            <a:chOff x="720" y="1392"/>
            <a:chExt cx="4058" cy="480"/>
          </a:xfrm>
        </p:grpSpPr>
        <p:sp>
          <p:nvSpPr>
            <p:cNvPr id="18" name="AutoShape 1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8902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9" name="Group 18"/>
            <p:cNvGrpSpPr/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0" name="AutoShape 1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AutoShape 2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3333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2" name="Group 21"/>
          <p:cNvGrpSpPr/>
          <p:nvPr/>
        </p:nvGrpSpPr>
        <p:grpSpPr bwMode="auto">
          <a:xfrm>
            <a:off x="1089803" y="2116421"/>
            <a:ext cx="611188" cy="608013"/>
            <a:chOff x="579" y="1386"/>
            <a:chExt cx="385" cy="383"/>
          </a:xfrm>
        </p:grpSpPr>
        <p:sp>
          <p:nvSpPr>
            <p:cNvPr id="23" name="Oval 22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4" name="Group 23"/>
            <p:cNvGrpSpPr/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25" name="Oval 24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" name="Oval 25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7" name="Oval 26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8" name="Oval 27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29" name="Text Box 28"/>
          <p:cNvSpPr txBox="1">
            <a:spLocks noChangeArrowheads="1"/>
          </p:cNvSpPr>
          <p:nvPr/>
        </p:nvSpPr>
        <p:spPr bwMode="gray">
          <a:xfrm>
            <a:off x="1197753" y="2178334"/>
            <a:ext cx="381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80808"/>
                </a:solidFill>
              </a:rPr>
              <a:t>2</a:t>
            </a:r>
          </a:p>
        </p:txBody>
      </p:sp>
      <p:grpSp>
        <p:nvGrpSpPr>
          <p:cNvPr id="30" name="Group 29"/>
          <p:cNvGrpSpPr/>
          <p:nvPr/>
        </p:nvGrpSpPr>
        <p:grpSpPr bwMode="auto">
          <a:xfrm>
            <a:off x="4211960" y="5012042"/>
            <a:ext cx="4354099" cy="990600"/>
            <a:chOff x="720" y="1392"/>
            <a:chExt cx="4058" cy="480"/>
          </a:xfrm>
        </p:grpSpPr>
        <p:sp>
          <p:nvSpPr>
            <p:cNvPr id="31" name="AutoShape 30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2" name="Group 31"/>
            <p:cNvGrpSpPr/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3" name="AutoShape 32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" name="AutoShape 33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35" name="Group 34"/>
          <p:cNvGrpSpPr/>
          <p:nvPr/>
        </p:nvGrpSpPr>
        <p:grpSpPr bwMode="auto">
          <a:xfrm>
            <a:off x="1875793" y="4372322"/>
            <a:ext cx="611188" cy="608013"/>
            <a:chOff x="579" y="1386"/>
            <a:chExt cx="385" cy="383"/>
          </a:xfrm>
        </p:grpSpPr>
        <p:sp>
          <p:nvSpPr>
            <p:cNvPr id="36" name="Oval 35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7" name="Group 36"/>
            <p:cNvGrpSpPr/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38" name="Oval 37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38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0" name="Oval 39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" name="Oval 40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42" name="Text Box 41"/>
          <p:cNvSpPr txBox="1">
            <a:spLocks noChangeArrowheads="1"/>
          </p:cNvSpPr>
          <p:nvPr/>
        </p:nvSpPr>
        <p:spPr bwMode="gray">
          <a:xfrm>
            <a:off x="1990887" y="4436151"/>
            <a:ext cx="381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rgbClr val="080808"/>
                </a:solidFill>
              </a:rPr>
              <a:t>3</a:t>
            </a:r>
            <a:endParaRPr lang="en-US" sz="2400" dirty="0">
              <a:solidFill>
                <a:srgbClr val="080808"/>
              </a:solidFill>
            </a:endParaRPr>
          </a:p>
        </p:txBody>
      </p:sp>
      <p:sp>
        <p:nvSpPr>
          <p:cNvPr id="43" name="Text Box 42"/>
          <p:cNvSpPr txBox="1">
            <a:spLocks noChangeArrowheads="1"/>
          </p:cNvSpPr>
          <p:nvPr/>
        </p:nvSpPr>
        <p:spPr bwMode="white">
          <a:xfrm>
            <a:off x="3340727" y="1162615"/>
            <a:ext cx="4542228" cy="707886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знаю, я не напрасно тружусь!</a:t>
            </a:r>
          </a:p>
          <a:p>
            <a:pPr eaLnBrk="0" hangingPunct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- воспитатель! И этим горжусь!</a:t>
            </a:r>
            <a:endParaRPr lang="en-US" sz="1600" dirty="0">
              <a:solidFill>
                <a:srgbClr val="FEFFFF"/>
              </a:solidFill>
            </a:endParaRPr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white">
          <a:xfrm>
            <a:off x="2086137" y="2686929"/>
            <a:ext cx="4862127" cy="132343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 smtClean="0">
                <a:solidFill>
                  <a:srgbClr val="002060"/>
                </a:solidFill>
              </a:rPr>
              <a:t>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Развиваться! Развивать!</a:t>
            </a:r>
          </a:p>
          <a:p>
            <a:pPr eaLnBrk="0" hangingPunct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Вдохновляться! Вдохновлять!</a:t>
            </a:r>
          </a:p>
          <a:p>
            <a:pPr eaLnBrk="0" hangingPunct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Творить! Любить! Хотеть всё знать!</a:t>
            </a:r>
          </a:p>
          <a:p>
            <a:pPr eaLnBrk="0" hangingPunct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Чтоб лучшим педагогом стать!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white">
          <a:xfrm>
            <a:off x="2605223" y="4414719"/>
            <a:ext cx="3786469" cy="52322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Моё жизненное кредо: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white">
          <a:xfrm>
            <a:off x="1168850" y="495375"/>
            <a:ext cx="4573164" cy="52322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Моё педагогическое кредо: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44"/>
          <p:cNvSpPr txBox="1">
            <a:spLocks noChangeArrowheads="1"/>
          </p:cNvSpPr>
          <p:nvPr/>
        </p:nvSpPr>
        <p:spPr bwMode="white">
          <a:xfrm>
            <a:off x="4389198" y="5140838"/>
            <a:ext cx="4870971" cy="707886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 других, учусь сама, и детство проживаю многократно.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44"/>
          <p:cNvSpPr txBox="1">
            <a:spLocks noChangeArrowheads="1"/>
          </p:cNvSpPr>
          <p:nvPr/>
        </p:nvSpPr>
        <p:spPr bwMode="white">
          <a:xfrm>
            <a:off x="1825372" y="2107143"/>
            <a:ext cx="3786469" cy="52322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девиз: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75856" y="188640"/>
            <a:ext cx="4248472" cy="57606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Эссе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n>
                  <a:solidFill>
                    <a:srgbClr val="C0041F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«Я - воспитатель»</a:t>
            </a:r>
            <a:endParaRPr lang="ru-RU" sz="3200" dirty="0">
              <a:ln>
                <a:solidFill>
                  <a:srgbClr val="C0041F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white">
          <a:xfrm>
            <a:off x="3779912" y="836712"/>
            <a:ext cx="5088309" cy="52322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«Детство – каждодневное открытие мира»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В.А.Сухомлинский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699791" y="1556792"/>
            <a:ext cx="6275549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      </a:t>
            </a:r>
            <a:r>
              <a:rPr lang="ru-RU" dirty="0" smtClean="0"/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свете есть тысячи профессий, все они нужные и интересные. Но каждый человек должен избрать ту, которая наиболее соответствует его природным способностям и наклонностям, т.е. найти свое призвание.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педагога одна из самых важных и значимых в жизни современного общества. Я – Воспитатель!!! И это моё призвание!!!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Для меня это не работа - это состояние души, образ жизни. Для меня «воспитатель» - это жизнь, моя судьба. В эту сферу деятельности я пришла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тридцать лет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назад и ни о чем не жалею. Я не работаю воспитателем, я живу воспитателем, мне нравится быть воспитателем.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А что значит для меня быть воспитателем? Для меня это значит хотеть и уметь снова и снова проживать детство с каждым ребенком, видеть мир его глазами, удивляться и познавать вместе с ним, быть незаметным, когда малыш занят своим делом, и незаменимым, когда ему нужна помощь и поддержка.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Меняются дети, меняюсь и я вместе с ними. Мне нравится рассуждать об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окружающем мире глазами детей. Находить в этом радость и удовлетворение.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Сказать, что работа это каждодневный праздник - трудно, все же мы каждый день имеем дело с разными характерами.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Каждое утро приходя на работу, я вижу глаза своих детей. В одних –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настороженность, в других – интерес, в-третьих – надежда, в чьих-то -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равнодушие. Какие они разные! У каждого своя идея, свой особый мир,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нельзя разрушить, которому надо помочь раскрыться.</a:t>
            </a:r>
          </a:p>
        </p:txBody>
      </p:sp>
      <p:pic>
        <p:nvPicPr>
          <p:cNvPr id="1026" name="Picture 2" descr="C:\Users\днс\Downloads\6295805f-6932-4feb-b999-4c2eb70368e9.jpg6295805f-6932-4feb-b999-4c2eb70368e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137" y="2159702"/>
            <a:ext cx="1579880" cy="2034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 bwMode="auto">
          <a:xfrm>
            <a:off x="3131840" y="4221088"/>
            <a:ext cx="5184576" cy="2376263"/>
            <a:chOff x="720" y="1392"/>
            <a:chExt cx="4058" cy="480"/>
          </a:xfrm>
        </p:grpSpPr>
        <p:sp>
          <p:nvSpPr>
            <p:cNvPr id="31" name="AutoShape 30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2" name="Group 31"/>
            <p:cNvGrpSpPr/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3" name="AutoShape 32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" name="AutoShape 33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7" name="Прямоугольник 46"/>
          <p:cNvSpPr/>
          <p:nvPr/>
        </p:nvSpPr>
        <p:spPr>
          <a:xfrm>
            <a:off x="2267744" y="420684"/>
            <a:ext cx="659237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 талант педагога, я отдаю своим воспитанникам, своим детям. Я – музыкант и певец, танцор и художник, скульптор и чтец, артист и режиссер, и  мне  удается совмещать все это в себе, значит дети, которых я воспитаю, впитают в себя все, что я им передам. А значит, частичка меня останется в каждом из них.  И кем бы в дальнейшем они не стали, они проявят все свои таланты. Я в это верю!</a:t>
            </a:r>
          </a:p>
          <a:p>
            <a:pPr algn="just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воспитателем в современных условиях сложно и ответственно, так как нужны не только всесторонние знания, опыт, но и огромное терпение, постоянно находиться в творческом поиске, вносить в работу что-то новое. Моя профессия нужна и даёт обществу детей, подготовленных к дальнейшей жизни, уверенных в себе, желающих учиться дальше.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ct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награда  для любого воспитателя– любовь и признание детей!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 детства радостен и тонок, как флейты плавающий звук.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смеётся мне ребёнок, я знаю, что не зря живу.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44"/>
          <p:cNvSpPr txBox="1">
            <a:spLocks noChangeArrowheads="1"/>
          </p:cNvSpPr>
          <p:nvPr/>
        </p:nvSpPr>
        <p:spPr bwMode="white">
          <a:xfrm>
            <a:off x="3907746" y="4410725"/>
            <a:ext cx="3312368" cy="338554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характеристики</a:t>
            </a:r>
            <a:endParaRPr lang="en-US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Box 44"/>
          <p:cNvSpPr txBox="1">
            <a:spLocks noChangeArrowheads="1"/>
          </p:cNvSpPr>
          <p:nvPr/>
        </p:nvSpPr>
        <p:spPr bwMode="white">
          <a:xfrm>
            <a:off x="3347864" y="4860054"/>
            <a:ext cx="2304256" cy="156966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Отзывчивость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Находчивость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Самокритичность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Работоспособность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EFFFF"/>
              </a:solidFill>
            </a:endParaRPr>
          </a:p>
        </p:txBody>
      </p:sp>
      <p:sp>
        <p:nvSpPr>
          <p:cNvPr id="51" name="Text Box 44"/>
          <p:cNvSpPr txBox="1">
            <a:spLocks noChangeArrowheads="1"/>
          </p:cNvSpPr>
          <p:nvPr/>
        </p:nvSpPr>
        <p:spPr bwMode="white">
          <a:xfrm>
            <a:off x="5472583" y="4858398"/>
            <a:ext cx="2664296" cy="156966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Сострадание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Тактичность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ладить с людьми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Целеустремлённость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Энтузиазм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EFFFF"/>
              </a:solidFill>
            </a:endParaRPr>
          </a:p>
        </p:txBody>
      </p:sp>
      <p:pic>
        <p:nvPicPr>
          <p:cNvPr id="2050" name="Picture 2" descr="F:\image (4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3284984"/>
            <a:ext cx="1728192" cy="17765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image (3)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5400000">
            <a:off x="359532" y="944725"/>
            <a:ext cx="2016222" cy="16561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39752" y="188640"/>
            <a:ext cx="3672408" cy="648072"/>
          </a:xfrm>
        </p:spPr>
        <p:txBody>
          <a:bodyPr>
            <a:noAutofit/>
          </a:bodyPr>
          <a:lstStyle/>
          <a:p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миссия</a:t>
            </a:r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1520" y="980728"/>
            <a:ext cx="3312368" cy="2808312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Реализовать личностно-ориентированную модель педагогической работы с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детьми.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555776" y="3307502"/>
            <a:ext cx="3672408" cy="3395447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Интегрировать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-образовательный процесс с целью развития умственных, художественных и коммуникативных способностей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 flipH="1">
            <a:off x="5148064" y="980728"/>
            <a:ext cx="3312368" cy="2808312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условия для укрепления психофизического здоровья детей.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988</Words>
  <Application>Microsoft Office PowerPoint</Application>
  <PresentationFormat>Экран (4:3)</PresentationFormat>
  <Paragraphs>132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Педагогический                      портфель                         ( моё портфолио) </vt:lpstr>
      <vt:lpstr>Содержание</vt:lpstr>
      <vt:lpstr>«Визитная карточка» </vt:lpstr>
      <vt:lpstr>  «Курсы повышения квалификации» </vt:lpstr>
      <vt:lpstr>Слайд 5</vt:lpstr>
      <vt:lpstr>Слайд 6</vt:lpstr>
      <vt:lpstr>Эссе «Я - воспитатель»</vt:lpstr>
      <vt:lpstr>Слайд 8</vt:lpstr>
      <vt:lpstr>Моя миссия</vt:lpstr>
      <vt:lpstr>Слайд 10</vt:lpstr>
      <vt:lpstr>Слайд 11</vt:lpstr>
      <vt:lpstr>Слайд 12</vt:lpstr>
      <vt:lpstr>«Методическая деятельность»</vt:lpstr>
      <vt:lpstr>Слайд 14</vt:lpstr>
      <vt:lpstr>«Опыт работы»</vt:lpstr>
      <vt:lpstr>Слайд 16</vt:lpstr>
      <vt:lpstr>Творческие работы детей и родителей</vt:lpstr>
      <vt:lpstr>«Педагогическая копилка»</vt:lpstr>
      <vt:lpstr>Слайд 19</vt:lpstr>
      <vt:lpstr>Слайд 20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Цветы на воде</dc:title>
  <dc:creator>obstinate</dc:creator>
  <dc:description>Шаблон презентации с сайта https://presentation-creation.ru/</dc:description>
  <cp:lastModifiedBy>Admin</cp:lastModifiedBy>
  <cp:revision>385</cp:revision>
  <dcterms:created xsi:type="dcterms:W3CDTF">2018-02-25T09:09:00Z</dcterms:created>
  <dcterms:modified xsi:type="dcterms:W3CDTF">2019-02-08T09:39:31Z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1033-10.2.0.5832</vt:lpwstr>
  </property>
</Properties>
</file>